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14" r:id="rId4"/>
    <p:sldId id="263" r:id="rId5"/>
    <p:sldId id="285" r:id="rId6"/>
    <p:sldId id="258" r:id="rId7"/>
    <p:sldId id="260" r:id="rId8"/>
    <p:sldId id="259" r:id="rId9"/>
    <p:sldId id="261" r:id="rId10"/>
    <p:sldId id="257" r:id="rId11"/>
    <p:sldId id="278" r:id="rId12"/>
    <p:sldId id="279" r:id="rId13"/>
    <p:sldId id="262" r:id="rId14"/>
    <p:sldId id="277" r:id="rId15"/>
    <p:sldId id="266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2" r:id="rId26"/>
    <p:sldId id="303" r:id="rId27"/>
    <p:sldId id="320" r:id="rId28"/>
    <p:sldId id="317" r:id="rId29"/>
    <p:sldId id="318" r:id="rId30"/>
    <p:sldId id="319" r:id="rId31"/>
    <p:sldId id="316" r:id="rId32"/>
    <p:sldId id="321" r:id="rId33"/>
    <p:sldId id="326" r:id="rId34"/>
    <p:sldId id="328" r:id="rId35"/>
    <p:sldId id="305" r:id="rId36"/>
    <p:sldId id="329" r:id="rId37"/>
    <p:sldId id="330" r:id="rId38"/>
    <p:sldId id="331" r:id="rId39"/>
    <p:sldId id="332" r:id="rId40"/>
    <p:sldId id="306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07" r:id="rId51"/>
    <p:sldId id="304" r:id="rId52"/>
    <p:sldId id="301" r:id="rId53"/>
    <p:sldId id="315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Ellipszi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zi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gyenes összekötő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5013176"/>
            <a:ext cx="7272808" cy="1752600"/>
          </a:xfrm>
        </p:spPr>
        <p:txBody>
          <a:bodyPr>
            <a:normAutofit/>
          </a:bodyPr>
          <a:lstStyle/>
          <a:p>
            <a:r>
              <a:rPr lang="hu-HU" sz="1000" cap="none" dirty="0" smtClean="0"/>
              <a:t>Készítette:</a:t>
            </a:r>
          </a:p>
          <a:p>
            <a:r>
              <a:rPr lang="hu-HU" sz="1000" cap="none" dirty="0" smtClean="0"/>
              <a:t>Nagy Orsolya</a:t>
            </a:r>
          </a:p>
          <a:p>
            <a:r>
              <a:rPr lang="hu-HU" sz="1000" cap="none" dirty="0" smtClean="0"/>
              <a:t>Szabolcs-Szatmár-Bereg Vármegyei Kormányhivatal</a:t>
            </a:r>
          </a:p>
          <a:p>
            <a:r>
              <a:rPr lang="hu-HU" sz="1000" cap="none" dirty="0" smtClean="0"/>
              <a:t>Népegészségügyi Főosztály</a:t>
            </a:r>
            <a:endParaRPr lang="hu-HU" sz="1000" cap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9017"/>
            <a:ext cx="4139952" cy="145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67544" y="2780928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hu-HU" sz="3100" dirty="0"/>
              <a:t>Vizsgálati ütemterv összeállítás, jóváhagyás, vizsgálati szám csökkentések </a:t>
            </a:r>
            <a:r>
              <a:rPr lang="hu-HU" sz="3100" dirty="0" smtClean="0"/>
              <a:t>beállítása,</a:t>
            </a:r>
            <a:br>
              <a:rPr lang="hu-HU" sz="3100" dirty="0" smtClean="0"/>
            </a:br>
            <a:r>
              <a:rPr lang="hu-HU" sz="3100" dirty="0" smtClean="0"/>
              <a:t>minták </a:t>
            </a:r>
            <a:r>
              <a:rPr lang="hu-HU" sz="3100" dirty="0" err="1"/>
              <a:t>validálása</a:t>
            </a:r>
            <a:r>
              <a:rPr lang="hu-HU" sz="3100" dirty="0"/>
              <a:t> a HUMVI rendszerben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1800" dirty="0"/>
              <a:t>„HUMVI rendszer működése, </a:t>
            </a:r>
            <a:r>
              <a:rPr lang="hu-HU" sz="1800" dirty="0" err="1"/>
              <a:t>ivóvízvizsgálati</a:t>
            </a:r>
            <a:r>
              <a:rPr lang="hu-HU" sz="1800" dirty="0"/>
              <a:t> program </a:t>
            </a:r>
            <a:r>
              <a:rPr lang="hu-HU" sz="1800" dirty="0" smtClean="0"/>
              <a:t>összeállítása” képzés</a:t>
            </a:r>
            <a:br>
              <a:rPr lang="hu-HU" sz="1800" dirty="0" smtClean="0"/>
            </a:br>
            <a:r>
              <a:rPr lang="hu-HU" sz="1800" dirty="0" smtClean="0"/>
              <a:t>2023. november 9.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2153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2586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Felmentések ellenőrzése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1560" y="4221088"/>
            <a:ext cx="5976664" cy="161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400" dirty="0" smtClean="0"/>
              <a:t>5/2023. (I. 12.) Korm. rendelet 2. sz. melléklet B) rész 2.3.2 pont</a:t>
            </a:r>
            <a:endParaRPr lang="hu-HU" sz="1400" dirty="0"/>
          </a:p>
        </p:txBody>
      </p:sp>
      <p:sp>
        <p:nvSpPr>
          <p:cNvPr id="5" name="Ellipszis 4"/>
          <p:cNvSpPr/>
          <p:nvPr/>
        </p:nvSpPr>
        <p:spPr>
          <a:xfrm>
            <a:off x="0" y="3356992"/>
            <a:ext cx="1763688" cy="78184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Jelentéstétel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zis 6"/>
          <p:cNvSpPr/>
          <p:nvPr/>
        </p:nvSpPr>
        <p:spPr>
          <a:xfrm>
            <a:off x="0" y="2204864"/>
            <a:ext cx="4464496" cy="20162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888679" y="2564904"/>
            <a:ext cx="638497" cy="31201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7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Jelentéstétel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5254" y="4941168"/>
            <a:ext cx="4350721" cy="93610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6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Jelentéstétel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1557239" y="2180878"/>
            <a:ext cx="1800200" cy="79208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5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Jelentéstétel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5868143" y="2132856"/>
            <a:ext cx="3294831" cy="79208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0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483768" y="2726922"/>
            <a:ext cx="2304256" cy="39604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-180528" y="6173191"/>
            <a:ext cx="936104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7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zis 8"/>
          <p:cNvSpPr/>
          <p:nvPr/>
        </p:nvSpPr>
        <p:spPr>
          <a:xfrm>
            <a:off x="467544" y="6021288"/>
            <a:ext cx="2448272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9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735721" y="3212976"/>
            <a:ext cx="46805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735721" y="4437112"/>
            <a:ext cx="46805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211960" y="2694048"/>
            <a:ext cx="3888432" cy="16139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hu-HU" sz="1400" dirty="0" smtClean="0"/>
              <a:t>5/2023. (I. 12.) Korm. rendelet 2. sz. melléklet B) rész 2.3.1 pont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176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3784687" y="2852936"/>
            <a:ext cx="46805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619672" y="3486150"/>
            <a:ext cx="46805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-180528" y="4716363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8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4860032" y="3759718"/>
            <a:ext cx="3600400" cy="3893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084168" y="5085184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7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Felhasználói kézikönyv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zis 6"/>
          <p:cNvSpPr/>
          <p:nvPr/>
        </p:nvSpPr>
        <p:spPr>
          <a:xfrm>
            <a:off x="8453686" y="1700808"/>
            <a:ext cx="720080" cy="3600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0" y="2033228"/>
            <a:ext cx="720080" cy="3600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8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8172400" y="4437112"/>
            <a:ext cx="432048" cy="2160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3707904" y="4406857"/>
            <a:ext cx="432048" cy="2160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300192" y="4961214"/>
            <a:ext cx="432048" cy="2160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2771800" y="4961214"/>
            <a:ext cx="432048" cy="2160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5292080" y="5221626"/>
            <a:ext cx="1080120" cy="216024"/>
          </a:xfrm>
          <a:prstGeom prst="ellipse">
            <a:avLst/>
          </a:prstGeom>
          <a:noFill/>
          <a:ln w="25400">
            <a:solidFill>
              <a:srgbClr val="FF9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4169909" y="5242350"/>
            <a:ext cx="495672" cy="216024"/>
          </a:xfrm>
          <a:prstGeom prst="ellipse">
            <a:avLst/>
          </a:prstGeom>
          <a:noFill/>
          <a:ln w="25400">
            <a:solidFill>
              <a:srgbClr val="FF9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4174780" y="4853202"/>
            <a:ext cx="495672" cy="216024"/>
          </a:xfrm>
          <a:prstGeom prst="ellipse">
            <a:avLst/>
          </a:prstGeom>
          <a:noFill/>
          <a:ln w="25400">
            <a:solidFill>
              <a:srgbClr val="FF9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5327235" y="4853202"/>
            <a:ext cx="1080120" cy="216024"/>
          </a:xfrm>
          <a:prstGeom prst="ellipse">
            <a:avLst/>
          </a:prstGeom>
          <a:noFill/>
          <a:ln w="25400">
            <a:solidFill>
              <a:srgbClr val="FF9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0" y="5805264"/>
            <a:ext cx="1547664" cy="43204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0" y="6212544"/>
            <a:ext cx="611560" cy="2160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3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539552" y="3429000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6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1115616" y="3429000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609800" y="4941168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2699792" y="2780928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9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U100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2699792" y="2780928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5496" y="4869160"/>
            <a:ext cx="1440160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U101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2699792" y="2780928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115616" y="4047750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U101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zis 8"/>
          <p:cNvSpPr/>
          <p:nvPr/>
        </p:nvSpPr>
        <p:spPr>
          <a:xfrm>
            <a:off x="-36512" y="3429000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467544" y="4941168"/>
            <a:ext cx="720080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U101 folyamat létrehozása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zis 7"/>
          <p:cNvSpPr/>
          <p:nvPr/>
        </p:nvSpPr>
        <p:spPr>
          <a:xfrm>
            <a:off x="2627784" y="2780928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07504" y="4869160"/>
            <a:ext cx="1296144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6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Hiányzó U100 folyamat pótlása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699792" y="2441873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3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Hiányzó U100 folyamat pótlása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1259632" y="3429000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04578" y="3571875"/>
            <a:ext cx="35165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6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Hiányzó U100 folyamat pótlása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3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Felhasználói kézikönyv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9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Hiányzó U100 folyamat pótlása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>
            <a:off x="-108520" y="4149080"/>
            <a:ext cx="699070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619672" y="4149080"/>
            <a:ext cx="699070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1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Meglévő U100 folyamat javítása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148064" y="1844824"/>
            <a:ext cx="3816424" cy="57606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8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Meglévő U101 folyamat javítása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zis 7"/>
          <p:cNvSpPr/>
          <p:nvPr/>
        </p:nvSpPr>
        <p:spPr>
          <a:xfrm>
            <a:off x="1250740" y="4941168"/>
            <a:ext cx="699070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0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 err="1"/>
              <a:t>Évközbeni</a:t>
            </a:r>
            <a:r>
              <a:rPr lang="hu-HU" sz="2000" dirty="0"/>
              <a:t> szolgáltató vagy zónaváltás esetén a vízellátó rendszerhez kapcsolódó</a:t>
            </a:r>
          </a:p>
          <a:p>
            <a:pPr algn="just"/>
            <a:r>
              <a:rPr lang="hu-HU" sz="2000" dirty="0" smtClean="0"/>
              <a:t>zónát </a:t>
            </a:r>
            <a:r>
              <a:rPr lang="hu-HU" sz="2000" dirty="0"/>
              <a:t>a változás napjával meg kell módosítani, más rendszerhez és vagy szolgáltatóhoz átkapcsolni (alkalmazásgazda)</a:t>
            </a:r>
          </a:p>
          <a:p>
            <a:pPr algn="just"/>
            <a:r>
              <a:rPr lang="hu-HU" sz="2000" dirty="0" smtClean="0"/>
              <a:t>A korábban </a:t>
            </a:r>
            <a:r>
              <a:rPr lang="hu-HU" sz="2000" dirty="0"/>
              <a:t>jóváhagyott U100 </a:t>
            </a:r>
            <a:r>
              <a:rPr lang="hu-HU" sz="2000" dirty="0" err="1" smtClean="0"/>
              <a:t>folyamato</a:t>
            </a:r>
            <a:r>
              <a:rPr lang="hu-HU" sz="2000" dirty="0" smtClean="0"/>
              <a:t>(</a:t>
            </a:r>
            <a:r>
              <a:rPr lang="hu-HU" sz="2000" dirty="0" err="1" smtClean="0"/>
              <a:t>ka</a:t>
            </a:r>
            <a:r>
              <a:rPr lang="hu-HU" sz="2000" dirty="0" smtClean="0"/>
              <a:t>)t </a:t>
            </a:r>
            <a:r>
              <a:rPr lang="hu-HU" sz="2000" dirty="0"/>
              <a:t>a "Visszanyit" funkcióval meg kell nyitni szerkesztésre (átadott zóna esetén </a:t>
            </a:r>
            <a:r>
              <a:rPr lang="hu-HU" sz="2000" dirty="0" smtClean="0"/>
              <a:t>ezt </a:t>
            </a:r>
            <a:r>
              <a:rPr lang="hu-HU" sz="2000" dirty="0"/>
              <a:t>mindkét érintett </a:t>
            </a:r>
            <a:r>
              <a:rPr lang="hu-HU" sz="2000" dirty="0" err="1" smtClean="0"/>
              <a:t>VER-nél</a:t>
            </a:r>
            <a:r>
              <a:rPr lang="hu-HU" sz="2000" dirty="0" smtClean="0"/>
              <a:t> </a:t>
            </a:r>
            <a:r>
              <a:rPr lang="hu-HU" sz="2000" dirty="0"/>
              <a:t>meg kell tenni). A </a:t>
            </a:r>
            <a:r>
              <a:rPr lang="hu-HU" sz="2000" dirty="0" smtClean="0"/>
              <a:t>folyamat(ok) végdátumát </a:t>
            </a:r>
            <a:r>
              <a:rPr lang="hu-HU" sz="2000" dirty="0"/>
              <a:t>a változás </a:t>
            </a:r>
            <a:r>
              <a:rPr lang="hu-HU" sz="2000" dirty="0" smtClean="0"/>
              <a:t>előtti napra </a:t>
            </a:r>
            <a:r>
              <a:rPr lang="hu-HU" sz="2000" dirty="0"/>
              <a:t>kell beállítani. A vízellátó rendszerhez tartozó U101 dátumai is módosulnak. Ilyenkor a változás napja utáni vízmintáknál a rendszer bontja a kapcsolt folyamatokat (U100/U101 is)</a:t>
            </a:r>
          </a:p>
          <a:p>
            <a:pPr algn="just"/>
            <a:r>
              <a:rPr lang="hu-HU" sz="2000" dirty="0"/>
              <a:t>Az U100-as folyamatban a mintaszámokat </a:t>
            </a:r>
            <a:r>
              <a:rPr lang="hu-HU" sz="2000" dirty="0" smtClean="0">
                <a:solidFill>
                  <a:srgbClr val="FF0000"/>
                </a:solidFill>
              </a:rPr>
              <a:t>paraméterenként arányosítani</a:t>
            </a:r>
            <a:r>
              <a:rPr lang="hu-HU" sz="2000" dirty="0" smtClean="0"/>
              <a:t> kell (újraszámolással már nem megy), </a:t>
            </a:r>
            <a:r>
              <a:rPr lang="hu-HU" sz="2000" dirty="0"/>
              <a:t>majd a folyamatot jóvá kell hagyni. Meg kell nyitni az U101-es folyamatot, azt </a:t>
            </a:r>
            <a:r>
              <a:rPr lang="hu-HU" sz="2000" dirty="0" smtClean="0"/>
              <a:t>újra </a:t>
            </a:r>
            <a:r>
              <a:rPr lang="hu-HU" sz="2000" dirty="0"/>
              <a:t>kell számolni, majd </a:t>
            </a:r>
            <a:r>
              <a:rPr lang="hu-HU" sz="2000" dirty="0" smtClean="0"/>
              <a:t>jóváhagyni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83568" y="260648"/>
            <a:ext cx="7772400" cy="74448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tx1"/>
                </a:solidFill>
              </a:rPr>
              <a:t>„Régi” U100 </a:t>
            </a:r>
            <a:r>
              <a:rPr lang="hu-HU" sz="4000" dirty="0">
                <a:solidFill>
                  <a:schemeClr val="tx1"/>
                </a:solidFill>
              </a:rPr>
              <a:t>folyamat tört évre módosítása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0554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990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000" dirty="0" smtClean="0"/>
              <a:t>Ekkor </a:t>
            </a:r>
            <a:r>
              <a:rPr lang="hu-HU" sz="2000" dirty="0"/>
              <a:t>a szolgáltató értesítést kap a tört évre való </a:t>
            </a:r>
            <a:r>
              <a:rPr lang="hu-HU" sz="2000" dirty="0" smtClean="0"/>
              <a:t>jelentés(</a:t>
            </a:r>
            <a:r>
              <a:rPr lang="hu-HU" sz="2000" dirty="0" err="1" smtClean="0"/>
              <a:t>ek</a:t>
            </a:r>
            <a:r>
              <a:rPr lang="hu-HU" sz="2000" dirty="0" smtClean="0"/>
              <a:t>) </a:t>
            </a:r>
            <a:r>
              <a:rPr lang="hu-HU" sz="2000" dirty="0"/>
              <a:t>megtételéről, melyet a teljes előző évre vonatkozóan kell </a:t>
            </a:r>
            <a:r>
              <a:rPr lang="hu-HU" sz="2000" dirty="0" smtClean="0"/>
              <a:t>megadni, már </a:t>
            </a:r>
            <a:r>
              <a:rPr lang="hu-HU" sz="2000" dirty="0" err="1" smtClean="0"/>
              <a:t>VEZ-enként</a:t>
            </a:r>
            <a:r>
              <a:rPr lang="hu-HU" sz="2000" dirty="0" smtClean="0"/>
              <a:t>, kezdődátum a változás napja</a:t>
            </a:r>
            <a:endParaRPr lang="hu-HU" sz="2000" dirty="0"/>
          </a:p>
          <a:p>
            <a:pPr algn="just"/>
            <a:r>
              <a:rPr lang="hu-HU" sz="2000" dirty="0" smtClean="0"/>
              <a:t>A </a:t>
            </a:r>
            <a:r>
              <a:rPr lang="hu-HU" sz="2000" dirty="0" smtClean="0"/>
              <a:t>jelentés(</a:t>
            </a:r>
            <a:r>
              <a:rPr lang="hu-HU" sz="2000" dirty="0" err="1" smtClean="0"/>
              <a:t>ek</a:t>
            </a:r>
            <a:r>
              <a:rPr lang="hu-HU" sz="2000" dirty="0" smtClean="0"/>
              <a:t>) </a:t>
            </a:r>
            <a:r>
              <a:rPr lang="hu-HU" sz="2000" dirty="0"/>
              <a:t>beérkezését követően a zárást követő nappal új U100-as </a:t>
            </a:r>
            <a:r>
              <a:rPr lang="hu-HU" sz="2000" dirty="0" err="1" smtClean="0"/>
              <a:t>folyamato</a:t>
            </a:r>
            <a:r>
              <a:rPr lang="hu-HU" sz="2000" dirty="0" smtClean="0"/>
              <a:t>(</a:t>
            </a:r>
            <a:r>
              <a:rPr lang="hu-HU" sz="2000" dirty="0" err="1" smtClean="0"/>
              <a:t>ka</a:t>
            </a:r>
            <a:r>
              <a:rPr lang="hu-HU" sz="2000" dirty="0" smtClean="0"/>
              <a:t>)t </a:t>
            </a:r>
            <a:r>
              <a:rPr lang="hu-HU" sz="2000" dirty="0"/>
              <a:t>kell </a:t>
            </a:r>
            <a:r>
              <a:rPr lang="hu-HU" sz="2000" dirty="0" smtClean="0"/>
              <a:t>indítani </a:t>
            </a:r>
            <a:r>
              <a:rPr lang="hu-HU" sz="2000" dirty="0" smtClean="0">
                <a:solidFill>
                  <a:srgbClr val="FF0000"/>
                </a:solidFill>
              </a:rPr>
              <a:t>(az összes érintett VER minden </a:t>
            </a:r>
            <a:r>
              <a:rPr lang="hu-HU" sz="2000" dirty="0" err="1" smtClean="0">
                <a:solidFill>
                  <a:srgbClr val="FF0000"/>
                </a:solidFill>
              </a:rPr>
              <a:t>VEZ-ére</a:t>
            </a:r>
            <a:r>
              <a:rPr lang="hu-HU" sz="2000" dirty="0" smtClean="0">
                <a:solidFill>
                  <a:srgbClr val="FF0000"/>
                </a:solidFill>
              </a:rPr>
              <a:t>)</a:t>
            </a:r>
            <a:r>
              <a:rPr lang="hu-HU" sz="2000" dirty="0" smtClean="0"/>
              <a:t>, kiszámolni a mintaszámot</a:t>
            </a:r>
            <a:r>
              <a:rPr lang="hu-HU" sz="2000" dirty="0"/>
              <a:t>, </a:t>
            </a:r>
            <a:r>
              <a:rPr lang="hu-HU" sz="2000" dirty="0" smtClean="0"/>
              <a:t>ekkor </a:t>
            </a:r>
            <a:r>
              <a:rPr lang="hu-HU" sz="2000" dirty="0"/>
              <a:t>a terv értékek </a:t>
            </a:r>
            <a:r>
              <a:rPr lang="hu-HU" sz="2000" dirty="0" smtClean="0"/>
              <a:t>paraméterenként felfelé </a:t>
            </a:r>
            <a:r>
              <a:rPr lang="hu-HU" sz="2000" dirty="0"/>
              <a:t>kerekítéssel arányosításra </a:t>
            </a:r>
            <a:r>
              <a:rPr lang="hu-HU" sz="2000" dirty="0" smtClean="0"/>
              <a:t>és </a:t>
            </a:r>
            <a:r>
              <a:rPr lang="hu-HU" sz="2000" dirty="0" smtClean="0"/>
              <a:t>felvételre kerülnek </a:t>
            </a:r>
            <a:r>
              <a:rPr lang="hu-HU" sz="2000" dirty="0" smtClean="0">
                <a:solidFill>
                  <a:srgbClr val="FF0000"/>
                </a:solidFill>
              </a:rPr>
              <a:t>(2023-ban még nem vizsgálandó paramétereket ki lehet törölni)</a:t>
            </a:r>
            <a:r>
              <a:rPr lang="hu-HU" sz="2000" dirty="0" smtClean="0"/>
              <a:t>. </a:t>
            </a:r>
          </a:p>
          <a:p>
            <a:pPr marL="274320" lvl="1" indent="0" algn="just">
              <a:buNone/>
            </a:pPr>
            <a:r>
              <a:rPr lang="hu-HU" sz="2100" dirty="0" smtClean="0">
                <a:solidFill>
                  <a:srgbClr val="FF0000"/>
                </a:solidFill>
              </a:rPr>
              <a:t>Ha az „új” VER ütemtervére már van kiadott határozat, akkor az abban lévő </a:t>
            </a:r>
            <a:r>
              <a:rPr lang="hu-HU" sz="2100" dirty="0" smtClean="0">
                <a:solidFill>
                  <a:srgbClr val="FF0000"/>
                </a:solidFill>
              </a:rPr>
              <a:t>arányosított </a:t>
            </a:r>
            <a:r>
              <a:rPr lang="hu-HU" sz="2100" dirty="0">
                <a:solidFill>
                  <a:srgbClr val="FF0000"/>
                </a:solidFill>
              </a:rPr>
              <a:t>mintaszámot </a:t>
            </a:r>
            <a:r>
              <a:rPr lang="hu-HU" sz="2100" dirty="0" smtClean="0">
                <a:solidFill>
                  <a:srgbClr val="FF0000"/>
                </a:solidFill>
              </a:rPr>
              <a:t>el kell osztani a VER minden </a:t>
            </a:r>
            <a:r>
              <a:rPr lang="hu-HU" sz="2100" dirty="0" err="1" smtClean="0">
                <a:solidFill>
                  <a:srgbClr val="FF0000"/>
                </a:solidFill>
              </a:rPr>
              <a:t>VEZ-e</a:t>
            </a:r>
            <a:r>
              <a:rPr lang="hu-HU" sz="2100" dirty="0" smtClean="0">
                <a:solidFill>
                  <a:srgbClr val="FF0000"/>
                </a:solidFill>
              </a:rPr>
              <a:t> között, </a:t>
            </a:r>
            <a:r>
              <a:rPr lang="hu-HU" sz="2100" dirty="0">
                <a:solidFill>
                  <a:srgbClr val="FF0000"/>
                </a:solidFill>
              </a:rPr>
              <a:t>majd jóvá kell hagyni a </a:t>
            </a:r>
            <a:r>
              <a:rPr lang="hu-HU" sz="2100" dirty="0" err="1" smtClean="0">
                <a:solidFill>
                  <a:srgbClr val="FF0000"/>
                </a:solidFill>
              </a:rPr>
              <a:t>folyamato</a:t>
            </a:r>
            <a:r>
              <a:rPr lang="hu-HU" sz="2100" dirty="0" smtClean="0">
                <a:solidFill>
                  <a:srgbClr val="FF0000"/>
                </a:solidFill>
              </a:rPr>
              <a:t>(</a:t>
            </a:r>
            <a:r>
              <a:rPr lang="hu-HU" sz="2100" dirty="0" err="1" smtClean="0">
                <a:solidFill>
                  <a:srgbClr val="FF0000"/>
                </a:solidFill>
              </a:rPr>
              <a:t>ka</a:t>
            </a:r>
            <a:r>
              <a:rPr lang="hu-HU" sz="2100" dirty="0" smtClean="0">
                <a:solidFill>
                  <a:srgbClr val="FF0000"/>
                </a:solidFill>
              </a:rPr>
              <a:t>)t. </a:t>
            </a:r>
          </a:p>
          <a:p>
            <a:pPr algn="just"/>
            <a:r>
              <a:rPr lang="hu-HU" sz="2000" dirty="0" smtClean="0"/>
              <a:t>Az </a:t>
            </a:r>
            <a:r>
              <a:rPr lang="hu-HU" sz="2000" dirty="0"/>
              <a:t>automatikusan indult U101-es folyamatot manuálisan meg kell nyitni, és a mintaszámokat </a:t>
            </a:r>
            <a:r>
              <a:rPr lang="hu-HU" sz="2000" dirty="0" smtClean="0"/>
              <a:t>kiszámoltatni.</a:t>
            </a:r>
          </a:p>
          <a:p>
            <a:pPr algn="just"/>
            <a:r>
              <a:rPr lang="hu-HU" sz="2000" dirty="0" smtClean="0"/>
              <a:t>Az </a:t>
            </a:r>
            <a:r>
              <a:rPr lang="hu-HU" sz="2000" dirty="0"/>
              <a:t>újonnan létrehozott U100/U101 folyamatok hozzá fognak kapcsolódni a már korábban feltöltött megtörés után vett vízmintákhoz</a:t>
            </a:r>
            <a:r>
              <a:rPr lang="hu-HU" sz="2000" dirty="0" smtClean="0"/>
              <a:t>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83568" y="260648"/>
            <a:ext cx="7772400" cy="74448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tx1"/>
                </a:solidFill>
              </a:rPr>
              <a:t>„Régi” U100 </a:t>
            </a:r>
            <a:r>
              <a:rPr lang="hu-HU" sz="4000" dirty="0">
                <a:solidFill>
                  <a:schemeClr val="tx1"/>
                </a:solidFill>
              </a:rPr>
              <a:t>folyamat tört évre módosítása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303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Önellenőrző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9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Önellenőrző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5436096" y="2852936"/>
            <a:ext cx="936104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0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Önellenőrző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9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Önellenőrző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076056" y="3759718"/>
            <a:ext cx="576064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07021" y="4630638"/>
            <a:ext cx="1152128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39552" y="3922409"/>
            <a:ext cx="78975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1286558" y="6093296"/>
            <a:ext cx="1485242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3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Önellenőrző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546076" y="4365104"/>
            <a:ext cx="78975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sz="2600" dirty="0" smtClean="0">
                <a:solidFill>
                  <a:srgbClr val="FF0000"/>
                </a:solidFill>
              </a:rPr>
              <a:t>Mintavételi helyek, felmentések ellenőrzése (hatóság) – minél hamarabb</a:t>
            </a:r>
          </a:p>
          <a:p>
            <a:r>
              <a:rPr lang="hu-HU" sz="2600" dirty="0" smtClean="0"/>
              <a:t> Jelentéstétel (szolgáltató) – 2024. január 10-ig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U100/U101 folyamatok létrehozása (hatóság) – 2024. január</a:t>
            </a:r>
          </a:p>
          <a:p>
            <a:r>
              <a:rPr lang="hu-HU" sz="2600" dirty="0" smtClean="0"/>
              <a:t>Éves mintavételi ütemterv benyújtása jóváhagyásra (szolgáltató) – 2024. január 31-ig</a:t>
            </a:r>
          </a:p>
          <a:p>
            <a:r>
              <a:rPr lang="hu-HU" sz="2600" dirty="0" smtClean="0"/>
              <a:t>Negyedéves önellenőrző eredmények feltöltése (szolgáltató), negyedéves hatósági eredmények feltöltése (hatósági laboratórium) – aktuális negyedévet követő 15 napon belül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Negyedéves adatok </a:t>
            </a:r>
            <a:r>
              <a:rPr lang="hu-HU" sz="2600" dirty="0" err="1" smtClean="0">
                <a:solidFill>
                  <a:srgbClr val="FF0000"/>
                </a:solidFill>
              </a:rPr>
              <a:t>validálása</a:t>
            </a:r>
            <a:r>
              <a:rPr lang="hu-HU" sz="2600" dirty="0" smtClean="0">
                <a:solidFill>
                  <a:srgbClr val="FF0000"/>
                </a:solidFill>
              </a:rPr>
              <a:t> (hatóság) - </a:t>
            </a:r>
            <a:r>
              <a:rPr lang="hu-HU" sz="2600" dirty="0">
                <a:solidFill>
                  <a:srgbClr val="FF0000"/>
                </a:solidFill>
              </a:rPr>
              <a:t>aktuális negyedévet követő </a:t>
            </a:r>
            <a:r>
              <a:rPr lang="hu-HU" sz="2600" dirty="0" smtClean="0">
                <a:solidFill>
                  <a:srgbClr val="FF0000"/>
                </a:solidFill>
              </a:rPr>
              <a:t>30 </a:t>
            </a:r>
            <a:r>
              <a:rPr lang="hu-HU" sz="2600" dirty="0">
                <a:solidFill>
                  <a:srgbClr val="FF0000"/>
                </a:solidFill>
              </a:rPr>
              <a:t>napon belül</a:t>
            </a:r>
            <a:endParaRPr lang="hu-HU" sz="2600" dirty="0" smtClean="0">
              <a:solidFill>
                <a:srgbClr val="FF0000"/>
              </a:solidFill>
            </a:endParaRPr>
          </a:p>
          <a:p>
            <a:r>
              <a:rPr lang="hu-HU" sz="2600" dirty="0" smtClean="0">
                <a:solidFill>
                  <a:srgbClr val="FF0000"/>
                </a:solidFill>
              </a:rPr>
              <a:t>Teljesített mintaszámok ellenőrzése (hatóság) – akár év közben, illetve a következő év elején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Folyamatok lezárása – következő évben (6 hónapnál régebbi minta feltöltése nem lehetséges)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83568" y="260648"/>
            <a:ext cx="7772400" cy="74448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tx1"/>
                </a:solidFill>
              </a:rPr>
              <a:t>U100/U101 folyamatok készítése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5200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468735" y="4461073"/>
            <a:ext cx="78975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076056" y="4235846"/>
            <a:ext cx="78975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226256" y="5373216"/>
            <a:ext cx="1969479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1187624" y="5157192"/>
            <a:ext cx="78975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7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9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1259632" y="5013176"/>
            <a:ext cx="78975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9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259632" y="5013176"/>
            <a:ext cx="789756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1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5940152" y="3658388"/>
            <a:ext cx="1080120" cy="49069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7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zis 6"/>
          <p:cNvSpPr/>
          <p:nvPr/>
        </p:nvSpPr>
        <p:spPr>
          <a:xfrm>
            <a:off x="1979712" y="6021288"/>
            <a:ext cx="1080120" cy="49069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1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1835696" y="6021288"/>
            <a:ext cx="1080120" cy="49069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0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Hatósági 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zis 6"/>
          <p:cNvSpPr/>
          <p:nvPr/>
        </p:nvSpPr>
        <p:spPr>
          <a:xfrm>
            <a:off x="467544" y="4509120"/>
            <a:ext cx="792088" cy="24534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2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Mintavételi helyek ellenőrzése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611560" y="3429000"/>
            <a:ext cx="720080" cy="3600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Ivóvíz minták </a:t>
            </a:r>
            <a:r>
              <a:rPr lang="hu-HU" dirty="0" err="1" smtClean="0">
                <a:solidFill>
                  <a:schemeClr val="tx1"/>
                </a:solidFill>
              </a:rPr>
              <a:t>validálása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Teljesített mintaszámok ellenőrzése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2771800" y="3717032"/>
            <a:ext cx="504056" cy="122413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440163" y="3933056"/>
            <a:ext cx="3888432" cy="16139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hu-HU" sz="1400" dirty="0" smtClean="0"/>
              <a:t>5/2023. (I. 12.) Korm. rendelet 2. sz. melléklet B) rész 3.2.3 pont,  3.2.4 pont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11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Teljesített mintaszámok ellenőrzése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0" y="3933056"/>
            <a:ext cx="827584" cy="122413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683568" y="4869160"/>
            <a:ext cx="576064" cy="2880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3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chemeClr val="tx1"/>
                </a:solidFill>
              </a:rPr>
              <a:t>Köszönöm a figyelmet</a:t>
            </a:r>
            <a:r>
              <a:rPr lang="hu-HU" sz="3600" dirty="0" smtClean="0">
                <a:solidFill>
                  <a:schemeClr val="tx1"/>
                </a:solidFill>
              </a:rPr>
              <a:t>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84776" cy="46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Mintavételi helyek ellenőrzése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1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Mintavételi helyek ellenőrzése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4932040" y="3405730"/>
            <a:ext cx="1080120" cy="63782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2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Mintavételi helyek ellenőrzése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4932040" y="3405730"/>
            <a:ext cx="1080120" cy="63782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1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Mintavételi helyek ellenőrzése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4932040" y="3405730"/>
            <a:ext cx="1080120" cy="63782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251520" y="2276872"/>
            <a:ext cx="1080120" cy="63782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6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HUMVI 2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CCB400"/>
      </a:accent2>
      <a:accent3>
        <a:srgbClr val="C7F5D0"/>
      </a:accent3>
      <a:accent4>
        <a:srgbClr val="8C7B70"/>
      </a:accent4>
      <a:accent5>
        <a:srgbClr val="C7F5D0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489</TotalTime>
  <Words>634</Words>
  <Application>Microsoft Office PowerPoint</Application>
  <PresentationFormat>Diavetítés a képernyőre (4:3 oldalarány)</PresentationFormat>
  <Paragraphs>80</Paragraphs>
  <Slides>53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4" baseType="lpstr">
      <vt:lpstr>Polgári</vt:lpstr>
      <vt:lpstr>Vizsgálati ütemterv összeállítás, jóváhagyás, vizsgálati szám csökkentések beállítása, minták validálása a HUMVI rendszerben „HUMVI rendszer működése, ivóvízvizsgálati program összeállítása” képzés 2023. november 9.</vt:lpstr>
      <vt:lpstr>Felhasználói kézikönyv</vt:lpstr>
      <vt:lpstr>Felhasználói kézikönyv</vt:lpstr>
      <vt:lpstr>PowerPoint bemutató</vt:lpstr>
      <vt:lpstr>Mintavételi helyek ellenőrzése</vt:lpstr>
      <vt:lpstr>Mintavételi helyek ellenőrzése</vt:lpstr>
      <vt:lpstr>Mintavételi helyek ellenőrzése</vt:lpstr>
      <vt:lpstr>Mintavételi helyek ellenőrzése</vt:lpstr>
      <vt:lpstr>Mintavételi helyek ellenőrzése</vt:lpstr>
      <vt:lpstr>Felmentések ellenőrzése</vt:lpstr>
      <vt:lpstr>Jelentéstétel</vt:lpstr>
      <vt:lpstr>Jelentéstétel</vt:lpstr>
      <vt:lpstr>Jelentéstétel</vt:lpstr>
      <vt:lpstr>Jelentéstétel</vt:lpstr>
      <vt:lpstr>U100 folyamat létrehozása</vt:lpstr>
      <vt:lpstr>U100 folyamat létrehozása</vt:lpstr>
      <vt:lpstr>U100 folyamat létrehozása</vt:lpstr>
      <vt:lpstr>U100 folyamat létrehozása</vt:lpstr>
      <vt:lpstr>U100 folyamat létrehozása</vt:lpstr>
      <vt:lpstr>U100 folyamat létrehozása</vt:lpstr>
      <vt:lpstr>U100 folyamat létrehozása</vt:lpstr>
      <vt:lpstr>U100 folyamat létrehozása</vt:lpstr>
      <vt:lpstr>U100 folyamat létrehozása</vt:lpstr>
      <vt:lpstr>U101 folyamat létrehozása</vt:lpstr>
      <vt:lpstr>U101 folyamat létrehozása</vt:lpstr>
      <vt:lpstr>U101 folyamat létrehozása</vt:lpstr>
      <vt:lpstr>Hiányzó U100 folyamat pótlása</vt:lpstr>
      <vt:lpstr>Hiányzó U100 folyamat pótlása</vt:lpstr>
      <vt:lpstr>Hiányzó U100 folyamat pótlása</vt:lpstr>
      <vt:lpstr>Hiányzó U100 folyamat pótlása</vt:lpstr>
      <vt:lpstr>Meglévő U100 folyamat javítása</vt:lpstr>
      <vt:lpstr>Meglévő U101 folyamat javítása</vt:lpstr>
      <vt:lpstr>PowerPoint bemutató</vt:lpstr>
      <vt:lpstr>PowerPoint bemutató</vt:lpstr>
      <vt:lpstr>Önellenőrző ivóvíz minták validálása</vt:lpstr>
      <vt:lpstr>Önellenőrző ivóvíz minták validálása</vt:lpstr>
      <vt:lpstr>Önellenőrző ivóvíz minták validálása</vt:lpstr>
      <vt:lpstr>Önellenőrző ivóvíz minták validálása</vt:lpstr>
      <vt:lpstr>Önellenőrző ivóvíz minták validálása</vt:lpstr>
      <vt:lpstr>Hatósági ivóvíz minták validálása</vt:lpstr>
      <vt:lpstr>Hatósági ivóvíz minták validálása</vt:lpstr>
      <vt:lpstr>Hatósági ivóvíz minták validálása</vt:lpstr>
      <vt:lpstr>Hatósági ivóvíz minták validálása</vt:lpstr>
      <vt:lpstr>Hatósági ivóvíz minták validálása</vt:lpstr>
      <vt:lpstr>Hatósági ivóvíz minták validálása</vt:lpstr>
      <vt:lpstr>Hatósági ivóvíz minták validálása</vt:lpstr>
      <vt:lpstr>Hatósági ivóvíz minták validálása</vt:lpstr>
      <vt:lpstr>Hatósági ivóvíz minták validálása</vt:lpstr>
      <vt:lpstr>Hatósági ivóvíz minták validálása</vt:lpstr>
      <vt:lpstr>Ivóvíz minták validálása</vt:lpstr>
      <vt:lpstr>Teljesített mintaszámok ellenőrzése</vt:lpstr>
      <vt:lpstr>Teljesített mintaszámok ellenőrzése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 Orsolya</dc:creator>
  <cp:lastModifiedBy>Nagy Orsolya</cp:lastModifiedBy>
  <cp:revision>169</cp:revision>
  <dcterms:created xsi:type="dcterms:W3CDTF">2023-10-17T14:07:36Z</dcterms:created>
  <dcterms:modified xsi:type="dcterms:W3CDTF">2023-11-08T13:56:54Z</dcterms:modified>
</cp:coreProperties>
</file>